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61" r:id="rId2"/>
    <p:sldId id="262" r:id="rId3"/>
    <p:sldId id="263" r:id="rId4"/>
    <p:sldId id="264" r:id="rId5"/>
    <p:sldId id="265" r:id="rId6"/>
    <p:sldId id="266" r:id="rId7"/>
    <p:sldId id="267" r:id="rId8"/>
    <p:sldId id="268" r:id="rId9"/>
    <p:sldId id="269" r:id="rId10"/>
    <p:sldId id="272" r:id="rId11"/>
    <p:sldId id="273" r:id="rId12"/>
    <p:sldId id="274" r:id="rId13"/>
    <p:sldId id="275" r:id="rId14"/>
    <p:sldId id="276" r:id="rId15"/>
    <p:sldId id="277" r:id="rId16"/>
    <p:sldId id="278" r:id="rId17"/>
    <p:sldId id="281" r:id="rId18"/>
    <p:sldId id="28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13B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8F058-1DD7-45FF-867E-A38BF2DBC184}" type="datetimeFigureOut">
              <a:rPr lang="en-US" smtClean="0"/>
              <a:t>4/2/2019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3C35D-48A0-4FB8-AE70-409F2EC30196}" type="slidenum">
              <a:rPr lang="en-US" smtClean="0"/>
              <a:t>‹#›</a:t>
            </a:fld>
            <a:endParaRPr lang="en-US"/>
          </a:p>
        </p:txBody>
      </p:sp>
    </p:spTree>
    <p:extLst>
      <p:ext uri="{BB962C8B-B14F-4D97-AF65-F5344CB8AC3E}">
        <p14:creationId xmlns:p14="http://schemas.microsoft.com/office/powerpoint/2010/main" val="109929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4/2/2019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4/2/2019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908" y="0"/>
            <a:ext cx="10881093" cy="785609"/>
          </a:xfrm>
        </p:spPr>
        <p:txBody>
          <a:bodyPr/>
          <a:lstStyle/>
          <a:p>
            <a:r>
              <a:rPr lang="en-US" sz="4000" b="0" dirty="0">
                <a:solidFill>
                  <a:prstClr val="black"/>
                </a:solidFill>
                <a:latin typeface="Calibri Light" panose="020F0302020204030204"/>
              </a:rPr>
              <a:t/>
            </a:r>
            <a:br>
              <a:rPr lang="en-US" sz="4000" b="0" dirty="0">
                <a:solidFill>
                  <a:prstClr val="black"/>
                </a:solidFill>
                <a:latin typeface="Calibri Light" panose="020F0302020204030204"/>
              </a:rPr>
            </a:br>
            <a:r>
              <a:rPr lang="en-US" sz="4000" b="0" dirty="0">
                <a:solidFill>
                  <a:prstClr val="black"/>
                </a:solidFill>
                <a:latin typeface="Calibri Light" panose="020F0302020204030204"/>
              </a:rPr>
              <a:t/>
            </a:r>
            <a:br>
              <a:rPr lang="en-US" sz="4000" b="0" dirty="0">
                <a:solidFill>
                  <a:prstClr val="black"/>
                </a:solidFill>
                <a:latin typeface="Calibri Light" panose="020F0302020204030204"/>
              </a:rPr>
            </a:br>
            <a:r>
              <a:rPr lang="en-US" sz="4000" b="0" dirty="0">
                <a:solidFill>
                  <a:prstClr val="black"/>
                </a:solidFill>
                <a:latin typeface="Calibri Light" panose="020F0302020204030204"/>
              </a:rPr>
              <a:t/>
            </a:r>
            <a:br>
              <a:rPr lang="en-US" sz="4000" b="0" dirty="0">
                <a:solidFill>
                  <a:prstClr val="black"/>
                </a:solidFill>
                <a:latin typeface="Calibri Light" panose="020F0302020204030204"/>
              </a:rPr>
            </a:br>
            <a:r>
              <a:rPr lang="en-US" sz="4000" b="0" dirty="0">
                <a:solidFill>
                  <a:prstClr val="black"/>
                </a:solidFill>
                <a:latin typeface="Calibri Light" panose="020F0302020204030204"/>
              </a:rPr>
              <a:t/>
            </a:r>
            <a:br>
              <a:rPr lang="en-US" sz="4000" b="0" dirty="0">
                <a:solidFill>
                  <a:prstClr val="black"/>
                </a:solidFill>
                <a:latin typeface="Calibri Light" panose="020F0302020204030204"/>
              </a:rPr>
            </a:br>
            <a:endParaRPr lang="en-US" dirty="0"/>
          </a:p>
        </p:txBody>
      </p:sp>
      <p:sp>
        <p:nvSpPr>
          <p:cNvPr id="3" name="Subtitle 2"/>
          <p:cNvSpPr>
            <a:spLocks noGrp="1"/>
          </p:cNvSpPr>
          <p:nvPr>
            <p:ph type="subTitle" idx="1"/>
          </p:nvPr>
        </p:nvSpPr>
        <p:spPr>
          <a:xfrm>
            <a:off x="500908" y="785610"/>
            <a:ext cx="10572000" cy="5499279"/>
          </a:xfrm>
        </p:spPr>
        <p:txBody>
          <a:bodyPr>
            <a:normAutofit/>
          </a:bodyPr>
          <a:lstStyle/>
          <a:p>
            <a:r>
              <a:rPr lang="en-US" sz="2800" b="1" dirty="0">
                <a:solidFill>
                  <a:schemeClr val="accent5">
                    <a:lumMod val="75000"/>
                  </a:schemeClr>
                </a:solidFill>
                <a:latin typeface="Arial Black" panose="020B0A04020102020204" pitchFamily="34" charset="0"/>
              </a:rPr>
              <a:t>Hybridization </a:t>
            </a:r>
            <a:r>
              <a:rPr lang="en-US" sz="2800" dirty="0">
                <a:solidFill>
                  <a:schemeClr val="accent5">
                    <a:lumMod val="75000"/>
                  </a:schemeClr>
                </a:solidFill>
                <a:latin typeface="Arial Black" panose="020B0A04020102020204" pitchFamily="34" charset="0"/>
              </a:rPr>
              <a:t/>
            </a:r>
            <a:br>
              <a:rPr lang="en-US" sz="2800" dirty="0">
                <a:solidFill>
                  <a:schemeClr val="accent5">
                    <a:lumMod val="75000"/>
                  </a:schemeClr>
                </a:solidFill>
                <a:latin typeface="Arial Black" panose="020B0A04020102020204" pitchFamily="34" charset="0"/>
              </a:rPr>
            </a:br>
            <a:endParaRPr lang="en-US" sz="2800" dirty="0">
              <a:solidFill>
                <a:schemeClr val="accent5">
                  <a:lumMod val="75000"/>
                </a:schemeClr>
              </a:solidFill>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191815" y="-281283"/>
            <a:ext cx="4925995" cy="1066892"/>
          </a:xfrm>
          <a:prstGeom prst="rect">
            <a:avLst/>
          </a:prstGeom>
        </p:spPr>
      </p:pic>
      <p:pic>
        <p:nvPicPr>
          <p:cNvPr id="5" name="Picture 4"/>
          <p:cNvPicPr>
            <a:picLocks noChangeAspect="1"/>
          </p:cNvPicPr>
          <p:nvPr/>
        </p:nvPicPr>
        <p:blipFill>
          <a:blip r:embed="rId3"/>
          <a:stretch>
            <a:fillRect/>
          </a:stretch>
        </p:blipFill>
        <p:spPr>
          <a:xfrm>
            <a:off x="500908" y="1384174"/>
            <a:ext cx="10493829" cy="4775199"/>
          </a:xfrm>
          <a:prstGeom prst="rect">
            <a:avLst/>
          </a:prstGeom>
        </p:spPr>
      </p:pic>
    </p:spTree>
    <p:extLst>
      <p:ext uri="{BB962C8B-B14F-4D97-AF65-F5344CB8AC3E}">
        <p14:creationId xmlns:p14="http://schemas.microsoft.com/office/powerpoint/2010/main" val="821456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0"/>
            <a:ext cx="10571998" cy="1417638"/>
          </a:xfrm>
        </p:spPr>
        <p:txBody>
          <a:bodyPr/>
          <a:lstStyle/>
          <a:p>
            <a:pPr marL="228600" lvl="0" indent="-228600" defTabSz="914400">
              <a:lnSpc>
                <a:spcPct val="90000"/>
              </a:lnSpc>
              <a:spcBef>
                <a:spcPts val="1000"/>
              </a:spcBef>
            </a:pPr>
            <a:r>
              <a:rPr lang="en-US" sz="2800" b="0" dirty="0" smtClean="0">
                <a:solidFill>
                  <a:prstClr val="black"/>
                </a:solidFill>
                <a:latin typeface="Times New Roman" panose="02020603050405020304" pitchFamily="18" charset="0"/>
                <a:cs typeface="Times New Roman" panose="02020603050405020304" pitchFamily="18" charset="0"/>
              </a:rPr>
              <a:t/>
            </a:r>
            <a:br>
              <a:rPr lang="en-US" sz="2800" b="0" dirty="0" smtClean="0">
                <a:solidFill>
                  <a:prstClr val="black"/>
                </a:solidFill>
                <a:latin typeface="Times New Roman" panose="02020603050405020304" pitchFamily="18" charset="0"/>
                <a:cs typeface="Times New Roman" panose="02020603050405020304" pitchFamily="18" charset="0"/>
              </a:rPr>
            </a:br>
            <a:r>
              <a:rPr lang="en-US" sz="2800" b="0" dirty="0">
                <a:solidFill>
                  <a:prstClr val="black"/>
                </a:solidFill>
                <a:latin typeface="Times New Roman" panose="02020603050405020304" pitchFamily="18" charset="0"/>
                <a:cs typeface="Times New Roman" panose="02020603050405020304" pitchFamily="18" charset="0"/>
              </a:rPr>
              <a:t/>
            </a:r>
            <a:br>
              <a:rPr lang="en-US" sz="2800" b="0" dirty="0">
                <a:solidFill>
                  <a:prstClr val="black"/>
                </a:solidFill>
                <a:latin typeface="Times New Roman" panose="02020603050405020304" pitchFamily="18" charset="0"/>
                <a:cs typeface="Times New Roman" panose="02020603050405020304" pitchFamily="18" charset="0"/>
              </a:rPr>
            </a:br>
            <a:r>
              <a:rPr lang="en-US" sz="2800" b="0" dirty="0" smtClean="0">
                <a:solidFill>
                  <a:prstClr val="black"/>
                </a:solidFill>
                <a:latin typeface="Times New Roman" panose="02020603050405020304" pitchFamily="18" charset="0"/>
                <a:cs typeface="Times New Roman" panose="02020603050405020304" pitchFamily="18" charset="0"/>
              </a:rPr>
              <a:t/>
            </a:r>
            <a:br>
              <a:rPr lang="en-US" sz="2800" b="0" dirty="0" smtClean="0">
                <a:solidFill>
                  <a:prstClr val="black"/>
                </a:solidFill>
                <a:latin typeface="Times New Roman" panose="02020603050405020304" pitchFamily="18" charset="0"/>
                <a:cs typeface="Times New Roman" panose="02020603050405020304" pitchFamily="18" charset="0"/>
              </a:rPr>
            </a:br>
            <a:r>
              <a:rPr lang="en-US" sz="2800" b="0" dirty="0" smtClean="0">
                <a:solidFill>
                  <a:prstClr val="black"/>
                </a:solidFill>
                <a:latin typeface="Times New Roman" panose="02020603050405020304" pitchFamily="18" charset="0"/>
                <a:cs typeface="Times New Roman" panose="02020603050405020304" pitchFamily="18" charset="0"/>
              </a:rPr>
              <a:t>Chlorination </a:t>
            </a:r>
            <a:r>
              <a:rPr lang="en-US" sz="2800" b="0" dirty="0">
                <a:solidFill>
                  <a:prstClr val="black"/>
                </a:solidFill>
                <a:latin typeface="Times New Roman" panose="02020603050405020304" pitchFamily="18" charset="0"/>
                <a:cs typeface="Times New Roman" panose="02020603050405020304" pitchFamily="18" charset="0"/>
              </a:rPr>
              <a:t>may continue to yield CHCI</a:t>
            </a:r>
            <a:r>
              <a:rPr lang="en-US" sz="2800" b="0" baseline="-25000" dirty="0">
                <a:solidFill>
                  <a:prstClr val="black"/>
                </a:solidFill>
                <a:latin typeface="Times New Roman" panose="02020603050405020304" pitchFamily="18" charset="0"/>
                <a:cs typeface="Times New Roman" panose="02020603050405020304" pitchFamily="18" charset="0"/>
              </a:rPr>
              <a:t>3,</a:t>
            </a:r>
            <a:r>
              <a:rPr lang="en-US" sz="2800" b="0" dirty="0">
                <a:solidFill>
                  <a:prstClr val="black"/>
                </a:solidFill>
                <a:latin typeface="Times New Roman" panose="02020603050405020304" pitchFamily="18" charset="0"/>
                <a:cs typeface="Times New Roman" panose="02020603050405020304" pitchFamily="18" charset="0"/>
              </a:rPr>
              <a:t> </a:t>
            </a:r>
            <a:r>
              <a:rPr lang="en-US" sz="2800" b="0" dirty="0" err="1">
                <a:solidFill>
                  <a:prstClr val="black"/>
                </a:solidFill>
                <a:latin typeface="Times New Roman" panose="02020603050405020304" pitchFamily="18" charset="0"/>
                <a:cs typeface="Times New Roman" panose="02020603050405020304" pitchFamily="18" charset="0"/>
              </a:rPr>
              <a:t>trichloromethane</a:t>
            </a:r>
            <a:r>
              <a:rPr lang="en-US" sz="2800" b="0" dirty="0">
                <a:solidFill>
                  <a:prstClr val="black"/>
                </a:solidFill>
                <a:latin typeface="Times New Roman" panose="02020603050405020304" pitchFamily="18" charset="0"/>
                <a:cs typeface="Times New Roman" panose="02020603050405020304" pitchFamily="18" charset="0"/>
              </a:rPr>
              <a:t> (chloroform) then, CC1</a:t>
            </a:r>
            <a:r>
              <a:rPr lang="en-US" sz="2800" b="0" baseline="-25000" dirty="0">
                <a:solidFill>
                  <a:prstClr val="black"/>
                </a:solidFill>
                <a:latin typeface="Times New Roman" panose="02020603050405020304" pitchFamily="18" charset="0"/>
                <a:cs typeface="Times New Roman" panose="02020603050405020304" pitchFamily="18" charset="0"/>
              </a:rPr>
              <a:t>4</a:t>
            </a:r>
            <a:r>
              <a:rPr lang="en-US" sz="2800" b="0" dirty="0">
                <a:solidFill>
                  <a:prstClr val="black"/>
                </a:solidFill>
                <a:latin typeface="Times New Roman" panose="02020603050405020304" pitchFamily="18" charset="0"/>
                <a:cs typeface="Times New Roman" panose="02020603050405020304" pitchFamily="18" charset="0"/>
              </a:rPr>
              <a:t> tetra chloromethane ( carbon tetrachloride). </a:t>
            </a:r>
            <a:br>
              <a:rPr lang="en-US" sz="2800" b="0" dirty="0">
                <a:solidFill>
                  <a:prstClr val="black"/>
                </a:solidFill>
                <a:latin typeface="Times New Roman" panose="02020603050405020304" pitchFamily="18" charset="0"/>
                <a:cs typeface="Times New Roman" panose="02020603050405020304" pitchFamily="18" charset="0"/>
              </a:rPr>
            </a:br>
            <a:endParaRPr lang="en-US" dirty="0"/>
          </a:p>
        </p:txBody>
      </p:sp>
      <p:pic>
        <p:nvPicPr>
          <p:cNvPr id="4" name="Content Placeholder 3"/>
          <p:cNvPicPr>
            <a:picLocks noGrp="1"/>
          </p:cNvPicPr>
          <p:nvPr>
            <p:ph idx="1"/>
          </p:nvPr>
        </p:nvPicPr>
        <p:blipFill rotWithShape="1">
          <a:blip r:embed="rId2"/>
          <a:srcRect l="13570" t="49191" r="11976" b="25632"/>
          <a:stretch/>
        </p:blipFill>
        <p:spPr bwMode="auto">
          <a:xfrm>
            <a:off x="633360" y="1417638"/>
            <a:ext cx="9687322" cy="1841748"/>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3"/>
          <a:stretch>
            <a:fillRect/>
          </a:stretch>
        </p:blipFill>
        <p:spPr>
          <a:xfrm>
            <a:off x="633360" y="4108495"/>
            <a:ext cx="10324925" cy="1856876"/>
          </a:xfrm>
          <a:prstGeom prst="rect">
            <a:avLst/>
          </a:prstGeom>
          <a:solidFill>
            <a:schemeClr val="tx1"/>
          </a:solidFill>
        </p:spPr>
      </p:pic>
    </p:spTree>
    <p:extLst>
      <p:ext uri="{BB962C8B-B14F-4D97-AF65-F5344CB8AC3E}">
        <p14:creationId xmlns:p14="http://schemas.microsoft.com/office/powerpoint/2010/main" val="102852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02" y="267286"/>
            <a:ext cx="10571998" cy="1041012"/>
          </a:xfrm>
        </p:spPr>
        <p:txBody>
          <a:bodyPr/>
          <a:lstStyle/>
          <a:p>
            <a:endParaRPr lang="en-US" dirty="0"/>
          </a:p>
        </p:txBody>
      </p:sp>
      <p:sp>
        <p:nvSpPr>
          <p:cNvPr id="3" name="Content Placeholder 2"/>
          <p:cNvSpPr>
            <a:spLocks noGrp="1"/>
          </p:cNvSpPr>
          <p:nvPr>
            <p:ph idx="1"/>
          </p:nvPr>
        </p:nvSpPr>
        <p:spPr>
          <a:xfrm>
            <a:off x="818712" y="1308299"/>
            <a:ext cx="10554574" cy="4550500"/>
          </a:xfrm>
        </p:spPr>
        <p:txBody>
          <a:bodyPr/>
          <a:lstStyle/>
          <a:p>
            <a:endParaRPr lang="en-US" dirty="0"/>
          </a:p>
        </p:txBody>
      </p:sp>
      <p:sp>
        <p:nvSpPr>
          <p:cNvPr id="4" name="Title 1"/>
          <p:cNvSpPr txBox="1">
            <a:spLocks/>
          </p:cNvSpPr>
          <p:nvPr/>
        </p:nvSpPr>
        <p:spPr>
          <a:xfrm>
            <a:off x="838200" y="-253217"/>
            <a:ext cx="10515600" cy="1871002"/>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pPr>
            <a:r>
              <a:rPr lang="en-US" b="1" u="sng" dirty="0" smtClean="0">
                <a:latin typeface="Times New Roman" panose="02020603050405020304" pitchFamily="18" charset="0"/>
                <a:ea typeface="Calibri" panose="020F0502020204030204" pitchFamily="34" charset="0"/>
                <a:cs typeface="Arial" panose="020B0604020202020204" pitchFamily="34" charset="0"/>
              </a:rPr>
              <a:t/>
            </a:r>
            <a:br>
              <a:rPr lang="en-US" b="1" u="sng" dirty="0" smtClean="0">
                <a:latin typeface="Times New Roman" panose="02020603050405020304" pitchFamily="18" charset="0"/>
                <a:ea typeface="Calibri" panose="020F0502020204030204" pitchFamily="34" charset="0"/>
                <a:cs typeface="Arial" panose="020B0604020202020204" pitchFamily="34" charset="0"/>
              </a:rPr>
            </a:br>
            <a:r>
              <a:rPr lang="en-US" b="1" u="sng" dirty="0" smtClean="0">
                <a:latin typeface="Times New Roman" panose="02020603050405020304" pitchFamily="18" charset="0"/>
                <a:ea typeface="Calibri" panose="020F0502020204030204" pitchFamily="34" charset="0"/>
                <a:cs typeface="Arial" panose="020B0604020202020204" pitchFamily="34" charset="0"/>
              </a:rPr>
              <a:t/>
            </a:r>
            <a:br>
              <a:rPr lang="en-US" b="1" u="sng" dirty="0" smtClean="0">
                <a:latin typeface="Times New Roman" panose="02020603050405020304" pitchFamily="18" charset="0"/>
                <a:ea typeface="Calibri" panose="020F0502020204030204" pitchFamily="34" charset="0"/>
                <a:cs typeface="Arial" panose="020B0604020202020204" pitchFamily="34" charset="0"/>
              </a:rPr>
            </a:br>
            <a:r>
              <a:rPr lang="en-US" sz="5100" b="1" u="sng"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Structure of Ethane  </a:t>
            </a:r>
            <a:r>
              <a:rPr lang="en-US" sz="3200" dirty="0" smtClean="0">
                <a:latin typeface="Calibri" panose="020F0502020204030204" pitchFamily="34" charset="0"/>
                <a:ea typeface="Calibri" panose="020F0502020204030204" pitchFamily="34" charset="0"/>
                <a:cs typeface="Arial" panose="020B0604020202020204" pitchFamily="34" charset="0"/>
              </a:rPr>
              <a:t/>
            </a:r>
            <a:br>
              <a:rPr lang="en-US" sz="3200" dirty="0" smtClean="0">
                <a:latin typeface="Calibri" panose="020F0502020204030204" pitchFamily="34" charset="0"/>
                <a:ea typeface="Calibri" panose="020F0502020204030204" pitchFamily="34" charset="0"/>
                <a:cs typeface="Arial" panose="020B0604020202020204" pitchFamily="34" charset="0"/>
              </a:rPr>
            </a:br>
            <a:r>
              <a:rPr lang="en-US" b="1" dirty="0" smtClean="0">
                <a:latin typeface="Times New Roman" panose="02020603050405020304" pitchFamily="18" charset="0"/>
                <a:ea typeface="Calibri" panose="020F0502020204030204" pitchFamily="34" charset="0"/>
                <a:cs typeface="Arial" panose="020B0604020202020204" pitchFamily="34" charset="0"/>
              </a:rPr>
              <a:t> </a:t>
            </a:r>
            <a:r>
              <a:rPr lang="en-US" sz="3200" dirty="0" smtClean="0">
                <a:latin typeface="Calibri" panose="020F0502020204030204" pitchFamily="34" charset="0"/>
                <a:ea typeface="Calibri" panose="020F0502020204030204" pitchFamily="34" charset="0"/>
                <a:cs typeface="Arial" panose="020B0604020202020204" pitchFamily="34" charset="0"/>
              </a:rPr>
              <a:t/>
            </a:r>
            <a:br>
              <a:rPr lang="en-US" sz="3200" dirty="0" smtClean="0">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5"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13264" y="1660876"/>
            <a:ext cx="10365471" cy="3594985"/>
          </a:xfrm>
          <a:prstGeom prst="rect">
            <a:avLst/>
          </a:prstGeom>
          <a:noFill/>
          <a:ln>
            <a:noFill/>
          </a:ln>
        </p:spPr>
      </p:pic>
    </p:spTree>
    <p:extLst>
      <p:ext uri="{BB962C8B-B14F-4D97-AF65-F5344CB8AC3E}">
        <p14:creationId xmlns:p14="http://schemas.microsoft.com/office/powerpoint/2010/main" val="3968219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30878" t="24748" r="16586" b="23268"/>
          <a:stretch/>
        </p:blipFill>
        <p:spPr>
          <a:xfrm>
            <a:off x="492369" y="323557"/>
            <a:ext cx="11254154" cy="5992837"/>
          </a:xfrm>
          <a:prstGeom prst="rect">
            <a:avLst/>
          </a:prstGeom>
        </p:spPr>
      </p:pic>
    </p:spTree>
    <p:extLst>
      <p:ext uri="{BB962C8B-B14F-4D97-AF65-F5344CB8AC3E}">
        <p14:creationId xmlns:p14="http://schemas.microsoft.com/office/powerpoint/2010/main" val="1860838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rotWithShape="1">
          <a:blip r:embed="rId2"/>
          <a:srcRect l="27261" t="23453" r="17373" b="23142"/>
          <a:stretch/>
        </p:blipFill>
        <p:spPr>
          <a:xfrm>
            <a:off x="0" y="447189"/>
            <a:ext cx="11706896" cy="5528608"/>
          </a:xfrm>
          <a:prstGeom prst="rect">
            <a:avLst/>
          </a:prstGeom>
        </p:spPr>
      </p:pic>
    </p:spTree>
    <p:extLst>
      <p:ext uri="{BB962C8B-B14F-4D97-AF65-F5344CB8AC3E}">
        <p14:creationId xmlns:p14="http://schemas.microsoft.com/office/powerpoint/2010/main" val="352281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402818"/>
          </a:xfrm>
        </p:spPr>
        <p:txBody>
          <a:bodyPr/>
          <a:lstStyle/>
          <a:p>
            <a:endParaRPr lang="en-US" dirty="0"/>
          </a:p>
        </p:txBody>
      </p:sp>
      <p:pic>
        <p:nvPicPr>
          <p:cNvPr id="4" name="Content Placeholder 3"/>
          <p:cNvPicPr>
            <a:picLocks noGrp="1" noChangeAspect="1"/>
          </p:cNvPicPr>
          <p:nvPr>
            <p:ph idx="1"/>
          </p:nvPr>
        </p:nvPicPr>
        <p:blipFill rotWithShape="1">
          <a:blip r:embed="rId2"/>
          <a:srcRect l="27694" t="21363" r="12509" b="24271"/>
          <a:stretch/>
        </p:blipFill>
        <p:spPr>
          <a:xfrm>
            <a:off x="579549" y="128789"/>
            <a:ext cx="10534919" cy="6078827"/>
          </a:xfrm>
          <a:prstGeom prst="rect">
            <a:avLst/>
          </a:prstGeom>
        </p:spPr>
      </p:pic>
    </p:spTree>
    <p:extLst>
      <p:ext uri="{BB962C8B-B14F-4D97-AF65-F5344CB8AC3E}">
        <p14:creationId xmlns:p14="http://schemas.microsoft.com/office/powerpoint/2010/main" val="1325499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235392"/>
          </a:xfrm>
        </p:spPr>
        <p:txBody>
          <a:bodyPr/>
          <a:lstStyle/>
          <a:p>
            <a:endParaRPr lang="en-US" dirty="0"/>
          </a:p>
        </p:txBody>
      </p:sp>
      <p:pic>
        <p:nvPicPr>
          <p:cNvPr id="5" name="Content Placeholder 4"/>
          <p:cNvPicPr>
            <a:picLocks noGrp="1" noChangeAspect="1"/>
          </p:cNvPicPr>
          <p:nvPr>
            <p:ph idx="1"/>
          </p:nvPr>
        </p:nvPicPr>
        <p:blipFill rotWithShape="1">
          <a:blip r:embed="rId2"/>
          <a:srcRect l="28414" t="40799" r="18576" b="29099"/>
          <a:stretch/>
        </p:blipFill>
        <p:spPr>
          <a:xfrm>
            <a:off x="167425" y="2794715"/>
            <a:ext cx="10972800" cy="3438660"/>
          </a:xfrm>
          <a:prstGeom prst="rect">
            <a:avLst/>
          </a:prstGeom>
        </p:spPr>
      </p:pic>
      <p:pic>
        <p:nvPicPr>
          <p:cNvPr id="4"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952353" y="1073463"/>
            <a:ext cx="5402943" cy="1562485"/>
          </a:xfrm>
          <a:prstGeom prst="rect">
            <a:avLst/>
          </a:prstGeom>
          <a:noFill/>
          <a:ln>
            <a:noFill/>
          </a:ln>
        </p:spPr>
      </p:pic>
    </p:spTree>
    <p:extLst>
      <p:ext uri="{BB962C8B-B14F-4D97-AF65-F5344CB8AC3E}">
        <p14:creationId xmlns:p14="http://schemas.microsoft.com/office/powerpoint/2010/main" val="2182676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45719"/>
          </a:xfrm>
        </p:spPr>
        <p:txBody>
          <a:bodyPr/>
          <a:lstStyle/>
          <a:p>
            <a:endParaRPr lang="en-US" dirty="0"/>
          </a:p>
        </p:txBody>
      </p:sp>
      <p:pic>
        <p:nvPicPr>
          <p:cNvPr id="4" name="Content Placeholder 3"/>
          <p:cNvPicPr>
            <a:picLocks noGrp="1" noChangeAspect="1"/>
          </p:cNvPicPr>
          <p:nvPr>
            <p:ph idx="1"/>
          </p:nvPr>
        </p:nvPicPr>
        <p:blipFill rotWithShape="1">
          <a:blip r:embed="rId2"/>
          <a:srcRect l="28665" t="28726" r="16578" b="20358"/>
          <a:stretch/>
        </p:blipFill>
        <p:spPr>
          <a:xfrm>
            <a:off x="218941" y="1004552"/>
            <a:ext cx="11578107" cy="5215944"/>
          </a:xfrm>
          <a:prstGeom prst="rect">
            <a:avLst/>
          </a:prstGeom>
        </p:spPr>
      </p:pic>
    </p:spTree>
    <p:extLst>
      <p:ext uri="{BB962C8B-B14F-4D97-AF65-F5344CB8AC3E}">
        <p14:creationId xmlns:p14="http://schemas.microsoft.com/office/powerpoint/2010/main" val="2783933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88018"/>
          </a:xfrm>
        </p:spPr>
        <p:txBody>
          <a:bodyPr>
            <a:normAutofit fontScale="90000"/>
          </a:bodyPr>
          <a:lstStyle/>
          <a:p>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3393" y="955272"/>
            <a:ext cx="10736826" cy="2422109"/>
          </a:xfrm>
          <a:prstGeom prst="rect">
            <a:avLst/>
          </a:prstGeom>
          <a:noFill/>
          <a:ln>
            <a:noFill/>
          </a:ln>
        </p:spPr>
      </p:pic>
      <p:sp>
        <p:nvSpPr>
          <p:cNvPr id="5" name="Rectangle 4"/>
          <p:cNvSpPr/>
          <p:nvPr/>
        </p:nvSpPr>
        <p:spPr>
          <a:xfrm>
            <a:off x="838200" y="3921969"/>
            <a:ext cx="11121571" cy="2200089"/>
          </a:xfrm>
          <a:prstGeom prst="rect">
            <a:avLst/>
          </a:prstGeom>
          <a:solidFill>
            <a:schemeClr val="accent3">
              <a:lumMod val="60000"/>
              <a:lumOff val="40000"/>
            </a:schemeClr>
          </a:solidFill>
        </p:spPr>
        <p:txBody>
          <a:bodyPr wrap="square">
            <a:spAutoFit/>
          </a:bodyPr>
          <a:lstStyle/>
          <a:p>
            <a:pPr>
              <a:lnSpc>
                <a:spcPct val="107000"/>
              </a:lnSpc>
              <a:spcAft>
                <a:spcPts val="0"/>
              </a:spcAft>
            </a:pPr>
            <a:r>
              <a:rPr lang="en-US" sz="3200" dirty="0">
                <a:solidFill>
                  <a:srgbClr val="00B0F0"/>
                </a:solidFill>
                <a:latin typeface="Times New Roman" panose="02020603050405020304" pitchFamily="18" charset="0"/>
                <a:ea typeface="Calibri" panose="020F0502020204030204" pitchFamily="34" charset="0"/>
                <a:cs typeface="Arial" panose="020B0604020202020204" pitchFamily="34" charset="0"/>
              </a:rPr>
              <a:t>There are two major types of stereoisomer: conformational isomers and </a:t>
            </a:r>
            <a:r>
              <a:rPr lang="en-US" sz="3200" dirty="0" err="1">
                <a:solidFill>
                  <a:srgbClr val="00B0F0"/>
                </a:solidFill>
                <a:latin typeface="Times New Roman" panose="02020603050405020304" pitchFamily="18" charset="0"/>
                <a:ea typeface="Calibri" panose="020F0502020204030204" pitchFamily="34" charset="0"/>
                <a:cs typeface="Arial" panose="020B0604020202020204" pitchFamily="34" charset="0"/>
              </a:rPr>
              <a:t>configurational</a:t>
            </a:r>
            <a:r>
              <a:rPr lang="en-US" sz="3200" dirty="0">
                <a:solidFill>
                  <a:srgbClr val="00B0F0"/>
                </a:solidFill>
                <a:latin typeface="Times New Roman" panose="02020603050405020304" pitchFamily="18" charset="0"/>
                <a:ea typeface="Calibri" panose="020F0502020204030204" pitchFamily="34" charset="0"/>
                <a:cs typeface="Arial" panose="020B0604020202020204" pitchFamily="34" charset="0"/>
              </a:rPr>
              <a:t> isomers. </a:t>
            </a:r>
            <a:r>
              <a:rPr lang="en-US" sz="3200" dirty="0" err="1">
                <a:solidFill>
                  <a:srgbClr val="00B0F0"/>
                </a:solidFill>
                <a:latin typeface="Times New Roman" panose="02020603050405020304" pitchFamily="18" charset="0"/>
                <a:ea typeface="Calibri" panose="020F0502020204030204" pitchFamily="34" charset="0"/>
                <a:cs typeface="Arial" panose="020B0604020202020204" pitchFamily="34" charset="0"/>
              </a:rPr>
              <a:t>Configurational</a:t>
            </a:r>
            <a:r>
              <a:rPr lang="en-US" sz="3200" dirty="0">
                <a:solidFill>
                  <a:srgbClr val="00B0F0"/>
                </a:solidFill>
                <a:latin typeface="Times New Roman" panose="02020603050405020304" pitchFamily="18" charset="0"/>
                <a:ea typeface="Calibri" panose="020F0502020204030204" pitchFamily="34" charset="0"/>
                <a:cs typeface="Arial" panose="020B0604020202020204" pitchFamily="34" charset="0"/>
              </a:rPr>
              <a:t> isomers include optical isomers, geometrical isomers, enantiomers and </a:t>
            </a:r>
            <a:r>
              <a:rPr lang="en-US" sz="3200" dirty="0" err="1">
                <a:solidFill>
                  <a:srgbClr val="00B0F0"/>
                </a:solidFill>
                <a:latin typeface="Times New Roman" panose="02020603050405020304" pitchFamily="18" charset="0"/>
                <a:ea typeface="Calibri" panose="020F0502020204030204" pitchFamily="34" charset="0"/>
                <a:cs typeface="Arial" panose="020B0604020202020204" pitchFamily="34" charset="0"/>
              </a:rPr>
              <a:t>diastereomers</a:t>
            </a:r>
            <a:r>
              <a:rPr lang="en-US" sz="2800" dirty="0">
                <a:latin typeface="Times New Roman" panose="02020603050405020304" pitchFamily="18" charset="0"/>
                <a:ea typeface="Calibri" panose="020F0502020204030204" pitchFamily="34"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561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04132"/>
          </a:xfrm>
          <a:solidFill>
            <a:schemeClr val="accent1"/>
          </a:solidFill>
        </p:spPr>
        <p:txBody>
          <a:bodyPr>
            <a:normAutofit fontScale="90000"/>
          </a:bodyPr>
          <a:lstStyle/>
          <a:p>
            <a:r>
              <a:rPr lang="en-US" b="1" u="sng" dirty="0">
                <a:latin typeface="Times New Roman" panose="02020603050405020304" pitchFamily="18" charset="0"/>
                <a:ea typeface="Calibri" panose="020F0502020204030204" pitchFamily="34" charset="0"/>
              </a:rPr>
              <a:t>Conformational isomers</a:t>
            </a:r>
            <a:endParaRPr lang="en-US" dirty="0"/>
          </a:p>
        </p:txBody>
      </p:sp>
      <p:sp>
        <p:nvSpPr>
          <p:cNvPr id="3" name="Content Placeholder 2"/>
          <p:cNvSpPr>
            <a:spLocks noGrp="1"/>
          </p:cNvSpPr>
          <p:nvPr>
            <p:ph idx="1"/>
          </p:nvPr>
        </p:nvSpPr>
        <p:spPr>
          <a:xfrm>
            <a:off x="838200" y="943429"/>
            <a:ext cx="10515600" cy="5233534"/>
          </a:xfrm>
          <a:solidFill>
            <a:schemeClr val="tx1"/>
          </a:solidFill>
        </p:spPr>
        <p:txBody>
          <a:bodyPr>
            <a:normAutofit/>
          </a:bodyPr>
          <a:lstStyle/>
          <a:p>
            <a:pPr>
              <a:lnSpc>
                <a:spcPct val="107000"/>
              </a:lnSpc>
              <a:spcAft>
                <a:spcPts val="0"/>
              </a:spcAft>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Atoms within a molecule move relative to one another by rotation around single bonds. Such rotation of covalent bonds gives rise to different conformations of a compound. Each structure is called a conformer or conformational isomer. Generally, conformers rapidly interconvert at room temperature.</a:t>
            </a:r>
          </a:p>
          <a:p>
            <a:pPr>
              <a:lnSpc>
                <a:spcPct val="107000"/>
              </a:lnSpc>
              <a:spcAft>
                <a:spcPts val="0"/>
              </a:spcAft>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Conformational isomerism can be presented with the simplest </a:t>
            </a: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example.</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b="1" dirty="0">
                <a:latin typeface="Times New Roman" panose="02020603050405020304" pitchFamily="18"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7902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441454"/>
          </a:xfrm>
        </p:spPr>
        <p:txBody>
          <a:bodyPr/>
          <a:lstStyle/>
          <a:p>
            <a:endParaRPr lang="en-US"/>
          </a:p>
        </p:txBody>
      </p:sp>
      <p:sp>
        <p:nvSpPr>
          <p:cNvPr id="3" name="Content Placeholder 2"/>
          <p:cNvSpPr>
            <a:spLocks noGrp="1"/>
          </p:cNvSpPr>
          <p:nvPr>
            <p:ph idx="1"/>
          </p:nvPr>
        </p:nvSpPr>
        <p:spPr>
          <a:xfrm>
            <a:off x="810000" y="888642"/>
            <a:ext cx="10554574" cy="5293217"/>
          </a:xfrm>
          <a:pattFill prst="pct5">
            <a:fgClr>
              <a:srgbClr val="3513B3"/>
            </a:fgClr>
            <a:bgClr>
              <a:schemeClr val="bg1"/>
            </a:bgClr>
          </a:pattFill>
        </p:spPr>
        <p:txBody>
          <a:bodyPr/>
          <a:lstStyle/>
          <a:p>
            <a:r>
              <a:rPr lang="en-US" dirty="0"/>
              <a:t> </a:t>
            </a:r>
            <a:r>
              <a:rPr lang="en-US" sz="2000" dirty="0">
                <a:solidFill>
                  <a:srgbClr val="FFCCFF"/>
                </a:solidFill>
              </a:rPr>
              <a:t>In order to achieve the octet rule, carbon must use its 4 valence electrons when bonding to other atoms.</a:t>
            </a:r>
          </a:p>
          <a:p>
            <a:r>
              <a:rPr lang="en-US" sz="2000" dirty="0">
                <a:solidFill>
                  <a:srgbClr val="FFCCFF"/>
                </a:solidFill>
              </a:rPr>
              <a:t>However, only unpaired electrons can bond. That means that the two paired electrons occupying the 2s orbital must become unpaired before they can bond. Since the energy gap between the 2s and 2p orbitals is very small, one of the 2s electrons can be promoted to the empty 2p orbital, leading to the following situation:</a:t>
            </a:r>
          </a:p>
          <a:p>
            <a:endParaRPr lang="en-US" dirty="0"/>
          </a:p>
          <a:p>
            <a:endParaRPr lang="en-US" dirty="0"/>
          </a:p>
        </p:txBody>
      </p:sp>
      <p:pic>
        <p:nvPicPr>
          <p:cNvPr id="5" name="Picture 4"/>
          <p:cNvPicPr>
            <a:picLocks noChangeAspect="1"/>
          </p:cNvPicPr>
          <p:nvPr/>
        </p:nvPicPr>
        <p:blipFill>
          <a:blip r:embed="rId2"/>
          <a:stretch>
            <a:fillRect/>
          </a:stretch>
        </p:blipFill>
        <p:spPr>
          <a:xfrm>
            <a:off x="4036315" y="4112648"/>
            <a:ext cx="4891314" cy="2069211"/>
          </a:xfrm>
          <a:prstGeom prst="rect">
            <a:avLst/>
          </a:prstGeom>
        </p:spPr>
      </p:pic>
    </p:spTree>
    <p:extLst>
      <p:ext uri="{BB962C8B-B14F-4D97-AF65-F5344CB8AC3E}">
        <p14:creationId xmlns:p14="http://schemas.microsoft.com/office/powerpoint/2010/main" val="1972776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0272" y="-133213"/>
            <a:ext cx="10571998" cy="1406770"/>
          </a:xfrm>
        </p:spPr>
        <p:txBody>
          <a:bodyPr/>
          <a:lstStyle/>
          <a:p>
            <a:pPr marL="342900" lvl="0" indent="-342900">
              <a:spcBef>
                <a:spcPct val="20000"/>
              </a:spcBef>
              <a:spcAft>
                <a:spcPts val="600"/>
              </a:spcAft>
            </a:pPr>
            <a:r>
              <a:rPr lang="en-US" sz="2800" b="0" dirty="0">
                <a:solidFill>
                  <a:schemeClr val="tx2">
                    <a:lumMod val="50000"/>
                  </a:schemeClr>
                </a:solidFill>
                <a:latin typeface="Times New Roman" panose="02020603050405020304" pitchFamily="18" charset="0"/>
                <a:cs typeface="Times New Roman" panose="02020603050405020304" pitchFamily="18" charset="0"/>
              </a:rPr>
              <a:t>The process that leads to their formation is called sp3 hybridization</a:t>
            </a:r>
            <a:br>
              <a:rPr lang="en-US" sz="2800" b="0" dirty="0">
                <a:solidFill>
                  <a:schemeClr val="tx2">
                    <a:lumMod val="50000"/>
                  </a:schemeClr>
                </a:solidFill>
                <a:latin typeface="Times New Roman" panose="02020603050405020304" pitchFamily="18" charset="0"/>
                <a:cs typeface="Times New Roman" panose="02020603050405020304" pitchFamily="18" charset="0"/>
              </a:rPr>
            </a:br>
            <a:endParaRPr lang="en-US" sz="28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18712" y="1617785"/>
            <a:ext cx="10554574" cy="4241013"/>
          </a:xfrm>
        </p:spPr>
        <p:txBody>
          <a:bodyPr>
            <a:normAutofit/>
          </a:bodyPr>
          <a:lstStyle/>
          <a:p>
            <a:endParaRPr lang="en-US" sz="24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All </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four </a:t>
            </a:r>
            <a:r>
              <a:rPr lang="en-US"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sp</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 orbitals that result from this process are </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equivalent</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That means that they have </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same size, shape, and energy</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According to VSEPR (valence shell electron pair repulsion) theory, such orbitals will orient</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themselves in 3-D space </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to be as far apart from each other as possible</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The resulting shape is then a tetrahedron, where the carbon nucleus is at the center and the orbitals point to the corners of the tetrahedron</a:t>
            </a:r>
            <a:endParaRPr lang="en-US" sz="2400" dirty="0">
              <a:solidFill>
                <a:srgbClr val="0070C0"/>
              </a:solidFill>
            </a:endParaRPr>
          </a:p>
        </p:txBody>
      </p:sp>
      <p:pic>
        <p:nvPicPr>
          <p:cNvPr id="5" name="Picture 4"/>
          <p:cNvPicPr>
            <a:picLocks noChangeAspect="1"/>
          </p:cNvPicPr>
          <p:nvPr/>
        </p:nvPicPr>
        <p:blipFill>
          <a:blip r:embed="rId2"/>
          <a:stretch>
            <a:fillRect/>
          </a:stretch>
        </p:blipFill>
        <p:spPr>
          <a:xfrm>
            <a:off x="1567106" y="1561515"/>
            <a:ext cx="8197201" cy="1762958"/>
          </a:xfrm>
          <a:prstGeom prst="rect">
            <a:avLst/>
          </a:prstGeom>
        </p:spPr>
      </p:pic>
    </p:spTree>
    <p:extLst>
      <p:ext uri="{BB962C8B-B14F-4D97-AF65-F5344CB8AC3E}">
        <p14:creationId xmlns:p14="http://schemas.microsoft.com/office/powerpoint/2010/main" val="366718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253217"/>
            <a:ext cx="10571998" cy="1167618"/>
          </a:xfrm>
        </p:spPr>
        <p:txBody>
          <a:bodyPr/>
          <a:lstStyle/>
          <a:p>
            <a:pPr marL="228600" lvl="0" indent="-228600" defTabSz="914400">
              <a:lnSpc>
                <a:spcPct val="90000"/>
              </a:lnSpc>
              <a:spcBef>
                <a:spcPts val="1000"/>
              </a:spcBef>
            </a:pPr>
            <a:r>
              <a:rPr lang="en-US" sz="2800" b="0" dirty="0" smtClean="0">
                <a:solidFill>
                  <a:prstClr val="black"/>
                </a:solidFill>
                <a:latin typeface="Calibri" panose="020F0502020204030204"/>
              </a:rPr>
              <a:t/>
            </a:r>
            <a:br>
              <a:rPr lang="en-US" sz="2800" b="0" dirty="0" smtClean="0">
                <a:solidFill>
                  <a:prstClr val="black"/>
                </a:solidFill>
                <a:latin typeface="Calibri" panose="020F0502020204030204"/>
              </a:rPr>
            </a:br>
            <a:r>
              <a:rPr lang="en-US" sz="2800" b="0" dirty="0">
                <a:solidFill>
                  <a:prstClr val="black"/>
                </a:solidFill>
                <a:latin typeface="Calibri" panose="020F0502020204030204"/>
              </a:rPr>
              <a:t/>
            </a:r>
            <a:br>
              <a:rPr lang="en-US" sz="2800" b="0" dirty="0">
                <a:solidFill>
                  <a:prstClr val="black"/>
                </a:solidFill>
                <a:latin typeface="Calibri" panose="020F0502020204030204"/>
              </a:rPr>
            </a:br>
            <a:r>
              <a:rPr lang="en-US" sz="2800" b="0" dirty="0" smtClean="0">
                <a:solidFill>
                  <a:prstClr val="black"/>
                </a:solidFill>
                <a:latin typeface="Calibri" panose="020F0502020204030204"/>
              </a:rPr>
              <a:t/>
            </a:r>
            <a:br>
              <a:rPr lang="en-US" sz="2800" b="0" dirty="0" smtClean="0">
                <a:solidFill>
                  <a:prstClr val="black"/>
                </a:solidFill>
                <a:latin typeface="Calibri" panose="020F0502020204030204"/>
              </a:rPr>
            </a:br>
            <a:r>
              <a:rPr lang="en-US" sz="2800" b="0" dirty="0">
                <a:solidFill>
                  <a:prstClr val="black"/>
                </a:solidFill>
                <a:latin typeface="Calibri" panose="020F0502020204030204"/>
              </a:rPr>
              <a:t/>
            </a:r>
            <a:br>
              <a:rPr lang="en-US" sz="2800" b="0" dirty="0">
                <a:solidFill>
                  <a:prstClr val="black"/>
                </a:solidFill>
                <a:latin typeface="Calibri" panose="020F0502020204030204"/>
              </a:rPr>
            </a:br>
            <a:r>
              <a:rPr lang="en-US" sz="2800" b="0" dirty="0" smtClean="0">
                <a:solidFill>
                  <a:prstClr val="black"/>
                </a:solidFill>
                <a:latin typeface="Calibri" panose="020F0502020204030204"/>
              </a:rPr>
              <a:t/>
            </a:r>
            <a:br>
              <a:rPr lang="en-US" sz="2800" b="0" dirty="0" smtClean="0">
                <a:solidFill>
                  <a:prstClr val="black"/>
                </a:solidFill>
                <a:latin typeface="Calibri" panose="020F0502020204030204"/>
              </a:rPr>
            </a:br>
            <a:r>
              <a:rPr lang="en-US" sz="2800" b="0" dirty="0">
                <a:solidFill>
                  <a:prstClr val="black"/>
                </a:solidFill>
                <a:latin typeface="Calibri" panose="020F0502020204030204"/>
              </a:rPr>
              <a:t/>
            </a:r>
            <a:br>
              <a:rPr lang="en-US" sz="2800" b="0" dirty="0">
                <a:solidFill>
                  <a:prstClr val="black"/>
                </a:solidFill>
                <a:latin typeface="Calibri" panose="020F0502020204030204"/>
              </a:rPr>
            </a:br>
            <a:r>
              <a:rPr lang="en-US" sz="2800" b="0" dirty="0" smtClean="0">
                <a:solidFill>
                  <a:prstClr val="black"/>
                </a:solidFill>
                <a:latin typeface="Calibri" panose="020F0502020204030204"/>
              </a:rPr>
              <a:t/>
            </a:r>
            <a:br>
              <a:rPr lang="en-US" sz="2800" b="0" dirty="0" smtClean="0">
                <a:solidFill>
                  <a:prstClr val="black"/>
                </a:solidFill>
                <a:latin typeface="Calibri" panose="020F0502020204030204"/>
              </a:rPr>
            </a:br>
            <a:r>
              <a:rPr lang="en-US" sz="2800" b="0" dirty="0" smtClean="0">
                <a:solidFill>
                  <a:prstClr val="black"/>
                </a:solidFill>
                <a:latin typeface="Calibri" panose="020F0502020204030204"/>
              </a:rPr>
              <a:t/>
            </a:r>
            <a:br>
              <a:rPr lang="en-US" sz="2800" b="0" dirty="0" smtClean="0">
                <a:solidFill>
                  <a:prstClr val="black"/>
                </a:solidFill>
                <a:latin typeface="Calibri" panose="020F0502020204030204"/>
              </a:rPr>
            </a:br>
            <a:r>
              <a:rPr lang="en-US" sz="2800" b="0" dirty="0" smtClean="0">
                <a:solidFill>
                  <a:prstClr val="black"/>
                </a:solidFill>
                <a:latin typeface="Calibri" panose="020F0502020204030204"/>
              </a:rPr>
              <a:t>The </a:t>
            </a:r>
            <a:r>
              <a:rPr lang="en-US" sz="2800" b="0" dirty="0">
                <a:solidFill>
                  <a:prstClr val="black"/>
                </a:solidFill>
                <a:latin typeface="Calibri" panose="020F0502020204030204"/>
              </a:rPr>
              <a:t>ideal angle between orbitals is then 109.5 degrees. </a:t>
            </a:r>
            <a:br>
              <a:rPr lang="en-US" sz="2800" b="0" dirty="0">
                <a:solidFill>
                  <a:prstClr val="black"/>
                </a:solidFill>
                <a:latin typeface="Calibri" panose="020F0502020204030204"/>
              </a:rPr>
            </a:br>
            <a:endParaRPr lang="en-US" dirty="0"/>
          </a:p>
        </p:txBody>
      </p:sp>
      <p:pic>
        <p:nvPicPr>
          <p:cNvPr id="6" name="Content Placeholder 5"/>
          <p:cNvPicPr>
            <a:picLocks noGrp="1" noChangeAspect="1"/>
          </p:cNvPicPr>
          <p:nvPr>
            <p:ph idx="1"/>
          </p:nvPr>
        </p:nvPicPr>
        <p:blipFill>
          <a:blip r:embed="rId2"/>
          <a:stretch>
            <a:fillRect/>
          </a:stretch>
        </p:blipFill>
        <p:spPr>
          <a:xfrm>
            <a:off x="2860979" y="4956625"/>
            <a:ext cx="4004055" cy="712655"/>
          </a:xfrm>
          <a:prstGeom prst="rect">
            <a:avLst/>
          </a:prstGeom>
          <a:solidFill>
            <a:schemeClr val="tx1"/>
          </a:solidFill>
        </p:spPr>
      </p:pic>
      <p:pic>
        <p:nvPicPr>
          <p:cNvPr id="4" name="Picture 3"/>
          <p:cNvPicPr>
            <a:picLocks noChangeAspect="1"/>
          </p:cNvPicPr>
          <p:nvPr/>
        </p:nvPicPr>
        <p:blipFill>
          <a:blip r:embed="rId3"/>
          <a:stretch>
            <a:fillRect/>
          </a:stretch>
        </p:blipFill>
        <p:spPr>
          <a:xfrm>
            <a:off x="942535" y="1832042"/>
            <a:ext cx="4657344" cy="2206943"/>
          </a:xfrm>
          <a:prstGeom prst="rect">
            <a:avLst/>
          </a:prstGeom>
        </p:spPr>
      </p:pic>
      <p:pic>
        <p:nvPicPr>
          <p:cNvPr id="5" name="Picture 4"/>
          <p:cNvPicPr/>
          <p:nvPr/>
        </p:nvPicPr>
        <p:blipFill rotWithShape="1">
          <a:blip r:embed="rId4"/>
          <a:srcRect l="47221" t="49745" r="26251" b="20691"/>
          <a:stretch/>
        </p:blipFill>
        <p:spPr bwMode="auto">
          <a:xfrm>
            <a:off x="6087287" y="1476827"/>
            <a:ext cx="4309156" cy="29173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761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a:lnSpc>
                <a:spcPct val="90000"/>
              </a:lnSpc>
              <a:spcBef>
                <a:spcPts val="1000"/>
              </a:spcBef>
            </a:pPr>
            <a:r>
              <a:rPr lang="en-US" sz="2800" u="sng" dirty="0">
                <a:solidFill>
                  <a:prstClr val="black"/>
                </a:solidFill>
                <a:latin typeface="Calibri" panose="020F0502020204030204"/>
              </a:rPr>
              <a:t>Physical properties </a:t>
            </a:r>
            <a:r>
              <a:rPr lang="en-US" sz="2800" u="sng" dirty="0" smtClean="0">
                <a:solidFill>
                  <a:prstClr val="black"/>
                </a:solidFill>
                <a:latin typeface="Calibri" panose="020F0502020204030204"/>
              </a:rPr>
              <a:t>of methane</a:t>
            </a:r>
            <a:r>
              <a:rPr lang="en-US" sz="2800" b="0" dirty="0">
                <a:solidFill>
                  <a:prstClr val="black"/>
                </a:solidFill>
                <a:latin typeface="Calibri" panose="020F0502020204030204"/>
              </a:rPr>
              <a:t/>
            </a:r>
            <a:br>
              <a:rPr lang="en-US" sz="2800" b="0" dirty="0">
                <a:solidFill>
                  <a:prstClr val="black"/>
                </a:solidFill>
                <a:latin typeface="Calibri" panose="020F0502020204030204"/>
              </a:rPr>
            </a:br>
            <a:r>
              <a:rPr lang="en-US" sz="2800" dirty="0">
                <a:solidFill>
                  <a:prstClr val="black"/>
                </a:solidFill>
                <a:latin typeface="Calibri" panose="020F0502020204030204"/>
              </a:rPr>
              <a:t> </a:t>
            </a:r>
            <a:r>
              <a:rPr lang="en-US" sz="2800" b="0" dirty="0">
                <a:solidFill>
                  <a:prstClr val="black"/>
                </a:solidFill>
                <a:latin typeface="Calibri" panose="020F0502020204030204"/>
              </a:rPr>
              <a:t/>
            </a:r>
            <a:br>
              <a:rPr lang="en-US" sz="2800" b="0" dirty="0">
                <a:solidFill>
                  <a:prstClr val="black"/>
                </a:solidFill>
                <a:latin typeface="Calibri" panose="020F0502020204030204"/>
              </a:rPr>
            </a:br>
            <a:endParaRPr lang="en-US" dirty="0"/>
          </a:p>
        </p:txBody>
      </p:sp>
      <p:sp>
        <p:nvSpPr>
          <p:cNvPr id="3" name="Content Placeholder 2"/>
          <p:cNvSpPr>
            <a:spLocks noGrp="1"/>
          </p:cNvSpPr>
          <p:nvPr>
            <p:ph idx="1"/>
          </p:nvPr>
        </p:nvSpPr>
        <p:spPr>
          <a:xfrm>
            <a:off x="810000" y="932413"/>
            <a:ext cx="10554574" cy="4712676"/>
          </a:xfrm>
          <a:solidFill>
            <a:schemeClr val="tx1"/>
          </a:solidFill>
        </p:spPr>
        <p:txBody>
          <a:bodyPr/>
          <a:lstStyle/>
          <a:p>
            <a:pPr marL="228600" lvl="0" indent="-228600" defTabSz="914400">
              <a:lnSpc>
                <a:spcPct val="90000"/>
              </a:lnSpc>
              <a:spcBef>
                <a:spcPts val="1000"/>
              </a:spcBef>
              <a:spcAft>
                <a:spcPts val="0"/>
              </a:spcAft>
              <a:buClrTx/>
              <a:buFont typeface="Arial" panose="020B0604020202020204" pitchFamily="34" charset="0"/>
              <a:buChar char="•"/>
            </a:pPr>
            <a:r>
              <a:rPr lang="en-US" sz="2800" dirty="0">
                <a:solidFill>
                  <a:prstClr val="black"/>
                </a:solidFill>
                <a:latin typeface="Calibri" panose="020F0502020204030204"/>
              </a:rPr>
              <a:t>Methane is non-polar compound.</a:t>
            </a:r>
          </a:p>
          <a:p>
            <a:pPr marL="228600" lvl="0" indent="-228600" defTabSz="914400">
              <a:lnSpc>
                <a:spcPct val="90000"/>
              </a:lnSpc>
              <a:spcBef>
                <a:spcPts val="1000"/>
              </a:spcBef>
              <a:spcAft>
                <a:spcPts val="0"/>
              </a:spcAft>
              <a:buClrTx/>
              <a:buFont typeface="Arial" panose="020B0604020202020204" pitchFamily="34" charset="0"/>
              <a:buChar char="•"/>
            </a:pPr>
            <a:r>
              <a:rPr lang="en-US" sz="2800" dirty="0">
                <a:solidFill>
                  <a:prstClr val="black"/>
                </a:solidFill>
                <a:latin typeface="Calibri" panose="020F0502020204030204"/>
              </a:rPr>
              <a:t>Attraction between non-polar molecules is van der Waals forces, which is weak interaction compared with ionic attraction between sodium and chloride ions. </a:t>
            </a:r>
          </a:p>
          <a:p>
            <a:pPr marL="228600" lvl="0" indent="-228600" defTabSz="914400">
              <a:lnSpc>
                <a:spcPct val="90000"/>
              </a:lnSpc>
              <a:spcBef>
                <a:spcPts val="1000"/>
              </a:spcBef>
              <a:spcAft>
                <a:spcPts val="0"/>
              </a:spcAft>
              <a:buClrTx/>
              <a:buFont typeface="Arial" panose="020B0604020202020204" pitchFamily="34" charset="0"/>
              <a:buChar char="•"/>
            </a:pPr>
            <a:r>
              <a:rPr lang="en-US" sz="2800" dirty="0">
                <a:solidFill>
                  <a:prstClr val="black"/>
                </a:solidFill>
                <a:latin typeface="Calibri" panose="020F0502020204030204"/>
              </a:rPr>
              <a:t>Methane is colorless gas, when liquefied is less dens than water.  </a:t>
            </a:r>
          </a:p>
          <a:p>
            <a:pPr marL="228600" lvl="0" indent="-228600" defTabSz="914400">
              <a:lnSpc>
                <a:spcPct val="90000"/>
              </a:lnSpc>
              <a:spcBef>
                <a:spcPts val="1000"/>
              </a:spcBef>
              <a:spcAft>
                <a:spcPts val="0"/>
              </a:spcAft>
              <a:buClrTx/>
              <a:buFont typeface="Arial" panose="020B0604020202020204" pitchFamily="34" charset="0"/>
              <a:buChar char="•"/>
            </a:pPr>
            <a:r>
              <a:rPr lang="en-US" sz="2800" dirty="0">
                <a:solidFill>
                  <a:prstClr val="black"/>
                </a:solidFill>
                <a:latin typeface="Calibri" panose="020F0502020204030204"/>
              </a:rPr>
              <a:t> Slightly soluble in water, but very soluble in organic liquids as gasoline, ether and alcohol.</a:t>
            </a:r>
          </a:p>
          <a:p>
            <a:endParaRPr lang="en-US" dirty="0"/>
          </a:p>
        </p:txBody>
      </p:sp>
    </p:spTree>
    <p:extLst>
      <p:ext uri="{BB962C8B-B14F-4D97-AF65-F5344CB8AC3E}">
        <p14:creationId xmlns:p14="http://schemas.microsoft.com/office/powerpoint/2010/main" val="419488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prstClr val="black"/>
                </a:solidFill>
                <a:latin typeface="Calibri Light" panose="020F0302020204030204"/>
              </a:rPr>
              <a:t>Source</a:t>
            </a:r>
            <a:r>
              <a:rPr lang="en-US" b="0" dirty="0">
                <a:solidFill>
                  <a:prstClr val="black"/>
                </a:solidFill>
                <a:latin typeface="Calibri Light" panose="020F0302020204030204"/>
              </a:rPr>
              <a:t/>
            </a:r>
            <a:br>
              <a:rPr lang="en-US" b="0" dirty="0">
                <a:solidFill>
                  <a:prstClr val="black"/>
                </a:solidFill>
                <a:latin typeface="Calibri Light" panose="020F0302020204030204"/>
              </a:rPr>
            </a:br>
            <a:endParaRPr lang="en-US" dirty="0"/>
          </a:p>
        </p:txBody>
      </p:sp>
      <p:sp>
        <p:nvSpPr>
          <p:cNvPr id="3" name="Content Placeholder 2"/>
          <p:cNvSpPr>
            <a:spLocks noGrp="1"/>
          </p:cNvSpPr>
          <p:nvPr>
            <p:ph idx="1"/>
          </p:nvPr>
        </p:nvSpPr>
        <p:spPr>
          <a:xfrm>
            <a:off x="818712" y="1617785"/>
            <a:ext cx="10554574" cy="4768947"/>
          </a:xfrm>
          <a:solidFill>
            <a:schemeClr val="tx1"/>
          </a:solidFill>
        </p:spPr>
        <p:txBody>
          <a:bodyPr/>
          <a:lstStyle/>
          <a:p>
            <a:pPr marL="228600" lvl="0" indent="-228600" defTabSz="914400">
              <a:lnSpc>
                <a:spcPct val="90000"/>
              </a:lnSpc>
              <a:spcBef>
                <a:spcPts val="1000"/>
              </a:spcBef>
              <a:spcAft>
                <a:spcPts val="0"/>
              </a:spcAft>
              <a:buClrTx/>
              <a:buFont typeface="Arial" panose="020B0604020202020204" pitchFamily="34" charset="0"/>
              <a:buChar char="•"/>
            </a:pPr>
            <a:r>
              <a:rPr lang="en-US" sz="2800" dirty="0">
                <a:solidFill>
                  <a:prstClr val="black"/>
                </a:solidFill>
                <a:latin typeface="Calibri" panose="020F0502020204030204"/>
              </a:rPr>
              <a:t>Methane is product of an aerobic (without air) decay of plant, breakdown of certain very complicated molecules.  </a:t>
            </a:r>
          </a:p>
          <a:p>
            <a:pPr marL="228600" lvl="0" indent="-228600" defTabSz="914400">
              <a:lnSpc>
                <a:spcPct val="90000"/>
              </a:lnSpc>
              <a:spcBef>
                <a:spcPts val="1000"/>
              </a:spcBef>
              <a:spcAft>
                <a:spcPts val="0"/>
              </a:spcAft>
              <a:buClrTx/>
              <a:buFont typeface="Arial" panose="020B0604020202020204" pitchFamily="34" charset="0"/>
              <a:buChar char="•"/>
            </a:pPr>
            <a:r>
              <a:rPr lang="en-US" sz="2800" dirty="0">
                <a:solidFill>
                  <a:prstClr val="black"/>
                </a:solidFill>
                <a:latin typeface="Calibri" panose="020F0502020204030204"/>
              </a:rPr>
              <a:t>Methane is the major constituent of natural gas (up to 97%).</a:t>
            </a:r>
          </a:p>
          <a:p>
            <a:endParaRPr lang="en-US" dirty="0"/>
          </a:p>
        </p:txBody>
      </p:sp>
    </p:spTree>
    <p:extLst>
      <p:ext uri="{BB962C8B-B14F-4D97-AF65-F5344CB8AC3E}">
        <p14:creationId xmlns:p14="http://schemas.microsoft.com/office/powerpoint/2010/main" val="55074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7625" lvl="0" indent="-228600" defTabSz="914400">
              <a:lnSpc>
                <a:spcPct val="107000"/>
              </a:lnSpc>
              <a:spcBef>
                <a:spcPts val="1000"/>
              </a:spcBef>
            </a:pPr>
            <a:r>
              <a:rPr lang="en-US" sz="3200" u="sng" dirty="0">
                <a:solidFill>
                  <a:prstClr val="black"/>
                </a:solidFill>
                <a:latin typeface="Times New Roman" panose="02020603050405020304" pitchFamily="18" charset="0"/>
                <a:ea typeface="Calibri" panose="020F0502020204030204" pitchFamily="34" charset="0"/>
                <a:cs typeface="Arial" panose="020B0604020202020204" pitchFamily="34" charset="0"/>
              </a:rPr>
              <a:t>Reactions </a:t>
            </a:r>
            <a:r>
              <a:rPr lang="en-US" sz="3200" u="sng"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of methane</a:t>
            </a:r>
            <a:r>
              <a:rPr lang="en-US" sz="2000" b="0" dirty="0">
                <a:solidFill>
                  <a:prstClr val="black"/>
                </a:solidFill>
                <a:latin typeface="Calibri" panose="020F0502020204030204" pitchFamily="34" charset="0"/>
                <a:ea typeface="Calibri" panose="020F0502020204030204" pitchFamily="34" charset="0"/>
                <a:cs typeface="Arial" panose="020B0604020202020204" pitchFamily="34" charset="0"/>
              </a:rPr>
              <a:t/>
            </a:r>
            <a:br>
              <a:rPr lang="en-US" sz="2000" b="0" dirty="0">
                <a:solidFill>
                  <a:prstClr val="black"/>
                </a:solidFill>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827424" y="932413"/>
            <a:ext cx="10554574" cy="5594996"/>
          </a:xfrm>
          <a:solidFill>
            <a:schemeClr val="accent4">
              <a:lumMod val="20000"/>
              <a:lumOff val="80000"/>
            </a:schemeClr>
          </a:solidFill>
        </p:spPr>
        <p:txBody>
          <a:bodyPr/>
          <a:lstStyle/>
          <a:p>
            <a:pPr marL="47625" lvl="0" indent="-228600" defTabSz="914400">
              <a:lnSpc>
                <a:spcPct val="107000"/>
              </a:lnSpc>
              <a:spcBef>
                <a:spcPts val="1000"/>
              </a:spcBef>
              <a:spcAft>
                <a:spcPts val="0"/>
              </a:spcAft>
              <a:buClrTx/>
              <a:buFont typeface="Arial" panose="020B0604020202020204" pitchFamily="34" charset="0"/>
              <a:buChar char="•"/>
            </a:pPr>
            <a:r>
              <a:rPr lang="en-US" sz="2800" dirty="0">
                <a:solidFill>
                  <a:prstClr val="black"/>
                </a:solidFill>
                <a:latin typeface="Times New Roman" panose="02020603050405020304" pitchFamily="18" charset="0"/>
                <a:ea typeface="Calibri" panose="020F0502020204030204" pitchFamily="34" charset="0"/>
                <a:cs typeface="Arial" panose="020B0604020202020204" pitchFamily="34" charset="0"/>
              </a:rPr>
              <a:t>Because of the inert nature of methane, therefore, it reacts only with the highly reactive substance or under very vigorous conditions. </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defTabSz="914400">
              <a:lnSpc>
                <a:spcPct val="90000"/>
              </a:lnSpc>
              <a:spcBef>
                <a:spcPts val="1000"/>
              </a:spcBef>
              <a:spcAft>
                <a:spcPts val="0"/>
              </a:spcAft>
              <a:buClrTx/>
              <a:buNone/>
            </a:pPr>
            <a:r>
              <a:rPr lang="en-US" sz="3200" dirty="0">
                <a:solidFill>
                  <a:prstClr val="black"/>
                </a:solidFill>
                <a:latin typeface="Times New Roman" panose="02020603050405020304" pitchFamily="18" charset="0"/>
                <a:cs typeface="Times New Roman" panose="02020603050405020304" pitchFamily="18" charset="0"/>
              </a:rPr>
              <a:t>1-Oxidation, Heat of combustion</a:t>
            </a:r>
          </a:p>
          <a:p>
            <a:pPr marL="228600" lvl="0" indent="-228600" defTabSz="914400">
              <a:lnSpc>
                <a:spcPct val="90000"/>
              </a:lnSpc>
              <a:spcBef>
                <a:spcPts val="1000"/>
              </a:spcBef>
              <a:spcAft>
                <a:spcPts val="0"/>
              </a:spcAft>
              <a:buClrTx/>
              <a:buFont typeface="Arial" panose="020B0604020202020204" pitchFamily="34" charset="0"/>
              <a:buChar char="•"/>
            </a:pPr>
            <a:r>
              <a:rPr lang="en-US" sz="2800" dirty="0">
                <a:solidFill>
                  <a:prstClr val="black"/>
                </a:solidFill>
                <a:latin typeface="Calibri" panose="020F0502020204030204"/>
              </a:rPr>
              <a:t>Methane like other hydrocarbons subjected to combustion (burning of natural gas)  by flame to form carbon dioxide and water. The quantity of heat released (213 Kcal/</a:t>
            </a:r>
            <a:r>
              <a:rPr lang="en-US" sz="2800" dirty="0" err="1">
                <a:solidFill>
                  <a:prstClr val="black"/>
                </a:solidFill>
                <a:latin typeface="Calibri" panose="020F0502020204030204"/>
              </a:rPr>
              <a:t>mol</a:t>
            </a:r>
            <a:r>
              <a:rPr lang="en-US" sz="2800" dirty="0">
                <a:solidFill>
                  <a:prstClr val="black"/>
                </a:solidFill>
                <a:latin typeface="Calibri" panose="020F0502020204030204"/>
              </a:rPr>
              <a:t>). </a:t>
            </a:r>
          </a:p>
          <a:p>
            <a:pPr marL="228600" lvl="0" indent="-228600" defTabSz="914400">
              <a:lnSpc>
                <a:spcPct val="90000"/>
              </a:lnSpc>
              <a:spcBef>
                <a:spcPts val="1000"/>
              </a:spcBef>
              <a:spcAft>
                <a:spcPts val="0"/>
              </a:spcAft>
              <a:buClrTx/>
              <a:buFont typeface="Arial" panose="020B0604020202020204" pitchFamily="34" charset="0"/>
              <a:buChar char="•"/>
            </a:pPr>
            <a:endParaRPr lang="en-US" sz="2800" dirty="0">
              <a:solidFill>
                <a:prstClr val="black"/>
              </a:solidFill>
              <a:latin typeface="Calibri" panose="020F0502020204030204"/>
            </a:endParaRPr>
          </a:p>
          <a:p>
            <a:endParaRPr lang="en-US" dirty="0"/>
          </a:p>
        </p:txBody>
      </p:sp>
      <p:pic>
        <p:nvPicPr>
          <p:cNvPr id="4"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86576" y="5300567"/>
            <a:ext cx="9196815" cy="597047"/>
          </a:xfrm>
          <a:prstGeom prst="rect">
            <a:avLst/>
          </a:prstGeom>
          <a:noFill/>
          <a:ln>
            <a:noFill/>
          </a:ln>
          <a:effectLst>
            <a:outerShdw blurRad="50800" dir="14400000">
              <a:srgbClr val="000000">
                <a:alpha val="40000"/>
              </a:srgbClr>
            </a:outerShdw>
          </a:effectLst>
        </p:spPr>
      </p:pic>
    </p:spTree>
    <p:extLst>
      <p:ext uri="{BB962C8B-B14F-4D97-AF65-F5344CB8AC3E}">
        <p14:creationId xmlns:p14="http://schemas.microsoft.com/office/powerpoint/2010/main" val="140094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2127200"/>
          </a:xfrm>
        </p:spPr>
        <p:txBody>
          <a:bodyPr/>
          <a:lstStyle/>
          <a:p>
            <a:pPr marL="457200" lvl="0" indent="-457200" defTabSz="914400">
              <a:spcBef>
                <a:spcPts val="0"/>
              </a:spcBef>
              <a:buFont typeface="Arial" panose="020B0604020202020204" pitchFamily="34" charset="0"/>
              <a:buChar char="•"/>
            </a:pPr>
            <a:r>
              <a:rPr lang="en-US" sz="2800" b="0" dirty="0">
                <a:solidFill>
                  <a:prstClr val="black"/>
                </a:solidFill>
                <a:latin typeface="Calibri" panose="020F0502020204030204"/>
              </a:rPr>
              <a:t>Heat of combustion, the quantity of heat evolved when one mole of a hydrocarbon is burned to carbon dioxide and water, for methane its value is 213 kcal.</a:t>
            </a:r>
            <a:br>
              <a:rPr lang="en-US" sz="2800" b="0" dirty="0">
                <a:solidFill>
                  <a:prstClr val="black"/>
                </a:solidFill>
                <a:latin typeface="Calibri" panose="020F0502020204030204"/>
              </a:rPr>
            </a:br>
            <a:endParaRPr lang="en-US" dirty="0"/>
          </a:p>
        </p:txBody>
      </p:sp>
      <p:sp>
        <p:nvSpPr>
          <p:cNvPr id="3" name="Content Placeholder 2"/>
          <p:cNvSpPr>
            <a:spLocks noGrp="1"/>
          </p:cNvSpPr>
          <p:nvPr>
            <p:ph idx="1"/>
          </p:nvPr>
        </p:nvSpPr>
        <p:spPr>
          <a:xfrm>
            <a:off x="818712" y="2307102"/>
            <a:ext cx="10554574" cy="4276578"/>
          </a:xfrm>
          <a:solidFill>
            <a:schemeClr val="accent4">
              <a:lumMod val="20000"/>
              <a:lumOff val="80000"/>
            </a:schemeClr>
          </a:solidFill>
        </p:spPr>
        <p:txBody>
          <a:bodyPr/>
          <a:lstStyle/>
          <a:p>
            <a:endParaRPr lang="en-US" dirty="0"/>
          </a:p>
        </p:txBody>
      </p:sp>
      <p:pic>
        <p:nvPicPr>
          <p:cNvPr id="5" name="Picture 4"/>
          <p:cNvPicPr>
            <a:picLocks noChangeAspect="1"/>
          </p:cNvPicPr>
          <p:nvPr/>
        </p:nvPicPr>
        <p:blipFill>
          <a:blip r:embed="rId2"/>
          <a:stretch>
            <a:fillRect/>
          </a:stretch>
        </p:blipFill>
        <p:spPr>
          <a:xfrm>
            <a:off x="1162662" y="3482035"/>
            <a:ext cx="9708537" cy="2555908"/>
          </a:xfrm>
          <a:prstGeom prst="rect">
            <a:avLst/>
          </a:prstGeom>
        </p:spPr>
      </p:pic>
    </p:spTree>
    <p:extLst>
      <p:ext uri="{BB962C8B-B14F-4D97-AF65-F5344CB8AC3E}">
        <p14:creationId xmlns:p14="http://schemas.microsoft.com/office/powerpoint/2010/main" val="2686781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5294"/>
            <a:ext cx="9120406" cy="1109568"/>
          </a:xfrm>
          <a:prstGeom prst="rect">
            <a:avLst/>
          </a:prstGeom>
        </p:spPr>
      </p:pic>
      <p:sp>
        <p:nvSpPr>
          <p:cNvPr id="2" name="Title 1"/>
          <p:cNvSpPr>
            <a:spLocks noGrp="1"/>
          </p:cNvSpPr>
          <p:nvPr>
            <p:ph type="title"/>
          </p:nvPr>
        </p:nvSpPr>
        <p:spPr>
          <a:xfrm>
            <a:off x="239151" y="0"/>
            <a:ext cx="11142847" cy="900332"/>
          </a:xfrm>
        </p:spPr>
        <p:txBody>
          <a:bodyPr/>
          <a:lstStyle/>
          <a:p>
            <a:endParaRPr lang="en-US" dirty="0"/>
          </a:p>
        </p:txBody>
      </p:sp>
      <p:pic>
        <p:nvPicPr>
          <p:cNvPr id="5" name="Content Placeholder 4"/>
          <p:cNvPicPr>
            <a:picLocks noGrp="1" noChangeAspect="1"/>
          </p:cNvPicPr>
          <p:nvPr>
            <p:ph idx="1"/>
          </p:nvPr>
        </p:nvPicPr>
        <p:blipFill>
          <a:blip r:embed="rId3"/>
          <a:stretch>
            <a:fillRect/>
          </a:stretch>
        </p:blipFill>
        <p:spPr>
          <a:xfrm>
            <a:off x="239151" y="1005626"/>
            <a:ext cx="11619914" cy="738768"/>
          </a:xfrm>
          <a:prstGeom prst="rect">
            <a:avLst/>
          </a:prstGeom>
        </p:spPr>
      </p:pic>
      <p:pic>
        <p:nvPicPr>
          <p:cNvPr id="6" name="Picture 5"/>
          <p:cNvPicPr>
            <a:picLocks noChangeAspect="1"/>
          </p:cNvPicPr>
          <p:nvPr/>
        </p:nvPicPr>
        <p:blipFill>
          <a:blip r:embed="rId4"/>
          <a:stretch>
            <a:fillRect/>
          </a:stretch>
        </p:blipFill>
        <p:spPr>
          <a:xfrm>
            <a:off x="239151" y="2097460"/>
            <a:ext cx="10681118" cy="749873"/>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819840" y="2847333"/>
            <a:ext cx="9519740" cy="1238523"/>
          </a:xfrm>
          <a:prstGeom prst="rect">
            <a:avLst/>
          </a:prstGeom>
          <a:noFill/>
          <a:ln>
            <a:noFill/>
          </a:ln>
        </p:spPr>
      </p:pic>
      <p:pic>
        <p:nvPicPr>
          <p:cNvPr id="8" name="Picture 7"/>
          <p:cNvPicPr/>
          <p:nvPr/>
        </p:nvPicPr>
        <p:blipFill rotWithShape="1">
          <a:blip r:embed="rId6"/>
          <a:srcRect l="9926" t="66967" r="32594" b="16015"/>
          <a:stretch/>
        </p:blipFill>
        <p:spPr bwMode="auto">
          <a:xfrm>
            <a:off x="1059543" y="4599687"/>
            <a:ext cx="8708571" cy="17692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9352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135</TotalTime>
  <Words>459</Words>
  <Application>Microsoft Office PowerPoint</Application>
  <PresentationFormat>Widescreen</PresentationFormat>
  <Paragraphs>31</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Calibri</vt:lpstr>
      <vt:lpstr>Calibri Light</vt:lpstr>
      <vt:lpstr>Century Gothic</vt:lpstr>
      <vt:lpstr>Times New Roman</vt:lpstr>
      <vt:lpstr>Wingdings 2</vt:lpstr>
      <vt:lpstr>Quotable</vt:lpstr>
      <vt:lpstr>    </vt:lpstr>
      <vt:lpstr>PowerPoint Presentation</vt:lpstr>
      <vt:lpstr>The process that leads to their formation is called sp3 hybridization </vt:lpstr>
      <vt:lpstr>        The ideal angle between orbitals is then 109.5 degrees.  </vt:lpstr>
      <vt:lpstr>Physical properties of methane   </vt:lpstr>
      <vt:lpstr>Source </vt:lpstr>
      <vt:lpstr>Reactions of methane </vt:lpstr>
      <vt:lpstr>Heat of combustion, the quantity of heat evolved when one mole of a hydrocarbon is burned to carbon dioxide and water, for methane its value is 213 kcal. </vt:lpstr>
      <vt:lpstr>PowerPoint Presentation</vt:lpstr>
      <vt:lpstr>   Chlorination may continue to yield CHCI3, trichloromethane (chloroform) then, CC14 tetra chloromethane ( carbon tetrachloride).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Conformational isomers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22</cp:revision>
  <dcterms:created xsi:type="dcterms:W3CDTF">2019-04-01T14:32:57Z</dcterms:created>
  <dcterms:modified xsi:type="dcterms:W3CDTF">2019-04-02T19:12:03Z</dcterms:modified>
</cp:coreProperties>
</file>